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73" r:id="rId1"/>
  </p:sldMasterIdLst>
  <p:sldIdLst>
    <p:sldId id="256" r:id="rId2"/>
    <p:sldId id="259" r:id="rId3"/>
    <p:sldId id="257" r:id="rId4"/>
    <p:sldId id="263" r:id="rId5"/>
    <p:sldId id="261" r:id="rId6"/>
    <p:sldId id="258" r:id="rId7"/>
    <p:sldId id="262" r:id="rId8"/>
    <p:sldId id="260" r:id="rId9"/>
    <p:sldId id="264" r:id="rId10"/>
    <p:sldId id="265" r:id="rId11"/>
    <p:sldId id="266" r:id="rId12"/>
    <p:sldId id="267" r:id="rId13"/>
    <p:sldId id="268" r:id="rId14"/>
    <p:sldId id="269" r:id="rId15"/>
    <p:sldId id="270"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6" autoAdjust="0"/>
    <p:restoredTop sz="94660"/>
  </p:normalViewPr>
  <p:slideViewPr>
    <p:cSldViewPr snapToGrid="0">
      <p:cViewPr varScale="1">
        <p:scale>
          <a:sx n="76" d="100"/>
          <a:sy n="76" d="100"/>
        </p:scale>
        <p:origin x="126" y="82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en-US" smtClean="0"/>
              <a:t>Click to edit Master title style</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fld id="{6AD6EE87-EBD5-4F12-A48A-63ACA297AC8F}" type="datetimeFigureOut">
              <a:rPr lang="en-US" smtClean="0"/>
              <a:t>1/12/2016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
        <p:nvSpPr>
          <p:cNvPr id="13" name="Rectangle 12"/>
          <p:cNvSpPr/>
          <p:nvPr/>
        </p:nvSpPr>
        <p:spPr>
          <a:xfrm>
            <a:off x="0" y="-1"/>
            <a:ext cx="12192000" cy="4572001"/>
          </a:xfrm>
          <a:prstGeom prst="rect">
            <a:avLst/>
          </a:prstGeom>
          <a:blipFill dpi="0" rotWithShape="1">
            <a:blip r:embed="rId2">
              <a:duotone>
                <a:schemeClr val="accent1">
                  <a:shade val="45000"/>
                  <a:satMod val="135000"/>
                </a:schemeClr>
                <a:prstClr val="white"/>
              </a:duotone>
            </a:blip>
            <a:srcRect/>
            <a:tile tx="25400" ty="6350" sx="71000" sy="71000" flip="none" algn="tl"/>
          </a:blip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4" name="Straight Connector 13"/>
          <p:cNvCxnSpPr/>
          <p:nvPr/>
        </p:nvCxnSpPr>
        <p:spPr>
          <a:xfrm flipV="1">
            <a:off x="8386842"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557497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CD73815-2707-4475-8F1A-B873CB631BB4}" type="datetimeFigureOut">
              <a:rPr lang="en-US" smtClean="0"/>
              <a:t>1/12/2016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0595939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A4AFB99-0EAB-4182-AFF8-E214C82A68F6}" type="datetimeFigureOut">
              <a:rPr lang="en-US" smtClean="0"/>
              <a:t>1/12/2016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7" name="Straight Connector 6"/>
          <p:cNvCxnSpPr/>
          <p:nvPr/>
        </p:nvCxnSpPr>
        <p:spPr>
          <a:xfrm rot="5400000" flipV="1">
            <a:off x="10058400" y="59263"/>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599740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5D3794B-289A-4A80-97D7-111025398D45}" type="datetimeFigureOut">
              <a:rPr lang="en-US" smtClean="0"/>
              <a:t>1/12/2016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43891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en-US" smtClean="0"/>
              <a:t>Click to edit Master title style</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A61015F-7CC6-4D0A-9D87-873EA4C304CC}" type="datetimeFigureOut">
              <a:rPr lang="en-US" smtClean="0"/>
              <a:t>1/12/2016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
        <p:nvSpPr>
          <p:cNvPr id="10" name="Rectangle 9"/>
          <p:cNvSpPr/>
          <p:nvPr/>
        </p:nvSpPr>
        <p:spPr>
          <a:xfrm>
            <a:off x="0" y="-1"/>
            <a:ext cx="12192000" cy="4572000"/>
          </a:xfrm>
          <a:prstGeom prst="rect">
            <a:avLst/>
          </a:prstGeom>
          <a:blipFill dpi="0" rotWithShape="1">
            <a:blip r:embed="rId2">
              <a:duotone>
                <a:schemeClr val="accent3">
                  <a:shade val="45000"/>
                  <a:satMod val="135000"/>
                </a:schemeClr>
                <a:prstClr val="white"/>
              </a:duotone>
            </a:blip>
            <a:srcRect/>
            <a:tile tx="25400" ty="6350" sx="71000" sy="71000" flip="none" algn="tl"/>
          </a:blip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2" name="Straight Connector 11"/>
          <p:cNvCxnSpPr/>
          <p:nvPr/>
        </p:nvCxnSpPr>
        <p:spPr>
          <a:xfrm flipV="1">
            <a:off x="8386842" y="5264106"/>
            <a:ext cx="0" cy="9144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58936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24127" y="2286000"/>
            <a:ext cx="475488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3C6A301-0538-44EC-B09D-202E1042A48B}" type="datetimeFigureOut">
              <a:rPr lang="en-US" smtClean="0"/>
              <a:t>1/12/2016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5996754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24128" y="2967788"/>
            <a:ext cx="475488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990888"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smtClean="0"/>
              <a:t>Click to edit Master text styles</a:t>
            </a:r>
          </a:p>
        </p:txBody>
      </p:sp>
      <p:sp>
        <p:nvSpPr>
          <p:cNvPr id="6" name="Content Placeholder 5"/>
          <p:cNvSpPr>
            <a:spLocks noGrp="1"/>
          </p:cNvSpPr>
          <p:nvPr>
            <p:ph sz="quarter" idx="4"/>
          </p:nvPr>
        </p:nvSpPr>
        <p:spPr>
          <a:xfrm>
            <a:off x="5990888" y="2967788"/>
            <a:ext cx="475488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89574A-8875-45EF-8EA2-3CAA0F7ABC4C}" type="datetimeFigureOut">
              <a:rPr lang="en-US" smtClean="0"/>
              <a:t>1/12/2016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9797679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7EF4D4C-5367-4C26-9E2B-D8088D7FCA81}" type="datetimeFigureOut">
              <a:rPr lang="en-US" smtClean="0"/>
              <a:t>1/12/2016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6587717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E91E96-98B0-4413-9547-46F3504108EF}" type="datetimeFigureOut">
              <a:rPr lang="en-US" smtClean="0"/>
              <a:t>1/12/2016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40681535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en-US" smtClean="0"/>
              <a:t>Click to edit Master title style</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5C68B11-C5A8-448C-8CE9-B1A273C79CFC}" type="datetimeFigureOut">
              <a:rPr lang="en-US" smtClean="0"/>
              <a:t>1/12/2016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4409242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0" y="-1"/>
            <a:ext cx="12188952" cy="4572000"/>
          </a:xfrm>
          <a:solidFill>
            <a:schemeClr val="accent1"/>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7616CA0-919D-4A49-9C8A-62FDFB3A5183}" type="datetimeFigureOut">
              <a:rPr lang="en-US" smtClean="0"/>
              <a:t>1/12/2016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67E5644-1E61-4311-A31E-84CB9C7AA8A9}" type="slidenum">
              <a:rPr lang="en-US" smtClean="0"/>
              <a:t>‹#›</a:t>
            </a:fld>
            <a:endParaRPr lang="en-US" dirty="0"/>
          </a:p>
        </p:txBody>
      </p:sp>
      <p:cxnSp>
        <p:nvCxnSpPr>
          <p:cNvPr id="8" name="Straight Connector 7"/>
          <p:cNvCxnSpPr/>
          <p:nvPr/>
        </p:nvCxnSpPr>
        <p:spPr>
          <a:xfrm flipV="1">
            <a:off x="8386843"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969602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90298CD5-6C1E-4009-B41F-6DF62E31D3BE}" type="datetimeFigureOut">
              <a:rPr lang="en-US" smtClean="0"/>
              <a:pPr/>
              <a:t>1/12/2016</a:t>
            </a:fld>
            <a:endParaRPr lang="en-US" dirty="0"/>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en-US" dirty="0"/>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4FAB73BC-B049-4115-A692-8D63A059BFB8}" type="slidenum">
              <a:rPr lang="en-US" smtClean="0"/>
              <a:pPr/>
              <a:t>‹#›</a:t>
            </a:fld>
            <a:endParaRPr lang="en-US" dirty="0"/>
          </a:p>
        </p:txBody>
      </p:sp>
      <p:cxnSp>
        <p:nvCxnSpPr>
          <p:cNvPr id="7" name="Straight Connector 6"/>
          <p:cNvCxnSpPr/>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8842097"/>
      </p:ext>
    </p:extLst>
  </p:cSld>
  <p:clrMap bg1="dk1" tx1="lt1" bg2="dk2" tx2="lt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The antebellum period </a:t>
            </a:r>
            <a:br>
              <a:rPr lang="en-US" dirty="0" smtClean="0"/>
            </a:br>
            <a:r>
              <a:rPr lang="en-US" dirty="0" smtClean="0"/>
              <a:t>test review</a:t>
            </a:r>
            <a:endParaRPr lang="en-US" dirty="0"/>
          </a:p>
        </p:txBody>
      </p:sp>
      <p:sp>
        <p:nvSpPr>
          <p:cNvPr id="3" name="Subtitle 2"/>
          <p:cNvSpPr>
            <a:spLocks noGrp="1"/>
          </p:cNvSpPr>
          <p:nvPr>
            <p:ph type="subTitle" idx="1"/>
          </p:nvPr>
        </p:nvSpPr>
        <p:spPr/>
        <p:txBody>
          <a:bodyPr/>
          <a:lstStyle/>
          <a:p>
            <a:r>
              <a:rPr lang="en-US" dirty="0" smtClean="0"/>
              <a:t>Major Events Leading to the Civil War, 1848 - 1861</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20440" y="404813"/>
            <a:ext cx="5690360" cy="3875088"/>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163841">
            <a:off x="1220209" y="341313"/>
            <a:ext cx="2062046" cy="4002088"/>
          </a:xfrm>
          <a:prstGeom prst="rect">
            <a:avLst/>
          </a:prstGeom>
        </p:spPr>
      </p:pic>
    </p:spTree>
    <p:extLst>
      <p:ext uri="{BB962C8B-B14F-4D97-AF65-F5344CB8AC3E}">
        <p14:creationId xmlns:p14="http://schemas.microsoft.com/office/powerpoint/2010/main" val="31493488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Compromise of 1850</a:t>
            </a:r>
            <a:endParaRPr lang="en-US" dirty="0"/>
          </a:p>
        </p:txBody>
      </p:sp>
      <p:sp>
        <p:nvSpPr>
          <p:cNvPr id="3" name="Content Placeholder 2"/>
          <p:cNvSpPr>
            <a:spLocks noGrp="1"/>
          </p:cNvSpPr>
          <p:nvPr>
            <p:ph sz="half" idx="1"/>
          </p:nvPr>
        </p:nvSpPr>
        <p:spPr/>
        <p:txBody>
          <a:bodyPr>
            <a:normAutofit fontScale="92500" lnSpcReduction="10000"/>
          </a:bodyPr>
          <a:lstStyle/>
          <a:p>
            <a:r>
              <a:rPr lang="en-US" dirty="0" smtClean="0"/>
              <a:t>This collection of laws – among other things – banned the slave trade and auctions of enslaved people in Washington, D.C.  It also ratcheted up the enforcement of the Fugitive Slave law: </a:t>
            </a:r>
          </a:p>
          <a:p>
            <a:r>
              <a:rPr lang="en-US" dirty="0" smtClean="0"/>
              <a:t>1.  California – free state</a:t>
            </a:r>
          </a:p>
          <a:p>
            <a:r>
              <a:rPr lang="en-US" dirty="0" smtClean="0"/>
              <a:t>2.  Utah and New Mexico </a:t>
            </a:r>
            <a:r>
              <a:rPr lang="en-US" dirty="0" err="1" smtClean="0"/>
              <a:t>Territiores</a:t>
            </a:r>
            <a:r>
              <a:rPr lang="en-US" dirty="0" smtClean="0"/>
              <a:t> created. </a:t>
            </a:r>
          </a:p>
          <a:p>
            <a:r>
              <a:rPr lang="en-US" dirty="0" smtClean="0"/>
              <a:t>3.  Popular Sovereignty to determine slavery in the West. </a:t>
            </a:r>
          </a:p>
          <a:p>
            <a:r>
              <a:rPr lang="en-US" dirty="0" smtClean="0"/>
              <a:t>4.  The Slave Trade outlawed in DC</a:t>
            </a:r>
          </a:p>
          <a:p>
            <a:r>
              <a:rPr lang="en-US" dirty="0" smtClean="0"/>
              <a:t>5.  Fugitive Slave Law will be strictly enforced!</a:t>
            </a: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576218" y="1844040"/>
            <a:ext cx="4992283" cy="4465320"/>
          </a:xfrm>
        </p:spPr>
      </p:pic>
    </p:spTree>
    <p:extLst>
      <p:ext uri="{BB962C8B-B14F-4D97-AF65-F5344CB8AC3E}">
        <p14:creationId xmlns:p14="http://schemas.microsoft.com/office/powerpoint/2010/main" val="39382969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Kansas-Nebraska Act</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024128" y="1930400"/>
            <a:ext cx="4398772" cy="4550454"/>
          </a:xfrm>
        </p:spPr>
      </p:pic>
      <p:sp>
        <p:nvSpPr>
          <p:cNvPr id="4" name="Content Placeholder 3"/>
          <p:cNvSpPr>
            <a:spLocks noGrp="1"/>
          </p:cNvSpPr>
          <p:nvPr>
            <p:ph sz="half" idx="2"/>
          </p:nvPr>
        </p:nvSpPr>
        <p:spPr/>
        <p:txBody>
          <a:bodyPr/>
          <a:lstStyle/>
          <a:p>
            <a:r>
              <a:rPr lang="en-US" dirty="0" smtClean="0"/>
              <a:t>After this act wen into law, slave-owning settlers from nearby Missouri rushed into the territories.  Abolitionists societies sponsored settlement groups to vote down the institution of slavery.  At Pottawatomie Creek, John Brown and his sons murdered several pro-slavery men with broadswords.  Fighting in Kansas would continue until the Civil War began.  It was like a prologue to the conflict. </a:t>
            </a:r>
            <a:endParaRPr lang="en-US" dirty="0"/>
          </a:p>
        </p:txBody>
      </p:sp>
    </p:spTree>
    <p:extLst>
      <p:ext uri="{BB962C8B-B14F-4D97-AF65-F5344CB8AC3E}">
        <p14:creationId xmlns:p14="http://schemas.microsoft.com/office/powerpoint/2010/main" val="3663781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Dred Scott decision of 1857</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379728" y="1887555"/>
            <a:ext cx="3166872" cy="4594226"/>
          </a:xfrm>
        </p:spPr>
      </p:pic>
      <p:sp>
        <p:nvSpPr>
          <p:cNvPr id="4" name="Content Placeholder 3"/>
          <p:cNvSpPr>
            <a:spLocks noGrp="1"/>
          </p:cNvSpPr>
          <p:nvPr>
            <p:ph sz="half" idx="2"/>
          </p:nvPr>
        </p:nvSpPr>
        <p:spPr>
          <a:xfrm>
            <a:off x="5267960" y="2057758"/>
            <a:ext cx="4754880" cy="4023360"/>
          </a:xfrm>
        </p:spPr>
        <p:txBody>
          <a:bodyPr/>
          <a:lstStyle/>
          <a:p>
            <a:r>
              <a:rPr lang="en-US" dirty="0" smtClean="0"/>
              <a:t>This Supreme Court decision effectively legalized the institution of slavery in every state.  By guaranteeing the property rights of slave holders – and suggesting that blacks had no rights at all under the Constitution – the case legalized slavery in the South, in the Western Territories, and even in the North. </a:t>
            </a:r>
          </a:p>
          <a:p>
            <a:r>
              <a:rPr lang="en-US" dirty="0" smtClean="0"/>
              <a:t>Chief Justice Roger Taney, to the left, presided.  Dred Scott was eventually freed by abolitionist sponsors. </a:t>
            </a:r>
            <a:endParaRPr lang="en-US" dirty="0"/>
          </a:p>
        </p:txBody>
      </p:sp>
    </p:spTree>
    <p:extLst>
      <p:ext uri="{BB962C8B-B14F-4D97-AF65-F5344CB8AC3E}">
        <p14:creationId xmlns:p14="http://schemas.microsoft.com/office/powerpoint/2010/main" val="9688189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Lincoln-Douglas Debates of 1858</a:t>
            </a:r>
            <a:endParaRPr lang="en-US" dirty="0"/>
          </a:p>
        </p:txBody>
      </p:sp>
      <p:sp>
        <p:nvSpPr>
          <p:cNvPr id="3" name="Content Placeholder 2"/>
          <p:cNvSpPr>
            <a:spLocks noGrp="1"/>
          </p:cNvSpPr>
          <p:nvPr>
            <p:ph sz="half" idx="1"/>
          </p:nvPr>
        </p:nvSpPr>
        <p:spPr>
          <a:xfrm>
            <a:off x="1024126" y="1702826"/>
            <a:ext cx="5884674" cy="4786874"/>
          </a:xfrm>
        </p:spPr>
        <p:txBody>
          <a:bodyPr>
            <a:normAutofit/>
          </a:bodyPr>
          <a:lstStyle/>
          <a:p>
            <a:r>
              <a:rPr lang="en-US" dirty="0" smtClean="0"/>
              <a:t>Stephen F. Douglas argued that the proper way to resolve the debate over slavery in the Western Territories was to allow the men who settled the territories to vote on the issue.  Popular sovereignty should prevail.  </a:t>
            </a:r>
          </a:p>
          <a:p>
            <a:r>
              <a:rPr lang="en-US" dirty="0" smtClean="0"/>
              <a:t>Abolitionists argued that majority rule did not make slavery acceptable morally. </a:t>
            </a:r>
          </a:p>
          <a:p>
            <a:r>
              <a:rPr lang="en-US" dirty="0" smtClean="0"/>
              <a:t>Southerners complained that the Supreme Court had already ruled that slavery was legal, so no voting was necessary. </a:t>
            </a:r>
          </a:p>
          <a:p>
            <a:r>
              <a:rPr lang="en-US" dirty="0" smtClean="0"/>
              <a:t>Douglas defeated Lincoln in the Senate race of 1858; however, Lincoln became extremely popular nationally and won the Presidency in 1860.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110548" y="1702826"/>
            <a:ext cx="3633652" cy="4606534"/>
          </a:xfrm>
        </p:spPr>
      </p:pic>
    </p:spTree>
    <p:extLst>
      <p:ext uri="{BB962C8B-B14F-4D97-AF65-F5344CB8AC3E}">
        <p14:creationId xmlns:p14="http://schemas.microsoft.com/office/powerpoint/2010/main" val="15321761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Election of Abraham Lincoln</a:t>
            </a:r>
            <a:endParaRPr lang="en-US" dirty="0"/>
          </a:p>
        </p:txBody>
      </p:sp>
      <p:sp>
        <p:nvSpPr>
          <p:cNvPr id="3" name="Content Placeholder 2"/>
          <p:cNvSpPr>
            <a:spLocks noGrp="1"/>
          </p:cNvSpPr>
          <p:nvPr>
            <p:ph sz="half" idx="1"/>
          </p:nvPr>
        </p:nvSpPr>
        <p:spPr/>
        <p:txBody>
          <a:bodyPr/>
          <a:lstStyle/>
          <a:p>
            <a:r>
              <a:rPr lang="en-US" dirty="0" smtClean="0"/>
              <a:t>He was not even on the ballot in most Southern States, and he was a minority President when it came down to the popular vote.  However, because he won most of the Northern States, he finished with a slim majority in the Electoral College and took the Presidency. </a:t>
            </a:r>
          </a:p>
          <a:p>
            <a:r>
              <a:rPr lang="en-US" dirty="0" smtClean="0"/>
              <a:t>By the time he was sworn into office, several states had held secession conventions and left the Union. </a:t>
            </a:r>
            <a:endParaRPr lang="en-US" dirty="0"/>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779007" y="2286000"/>
            <a:ext cx="6119178" cy="4079452"/>
          </a:xfrm>
        </p:spPr>
      </p:pic>
    </p:spTree>
    <p:extLst>
      <p:ext uri="{BB962C8B-B14F-4D97-AF65-F5344CB8AC3E}">
        <p14:creationId xmlns:p14="http://schemas.microsoft.com/office/powerpoint/2010/main" val="22861416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885172" cy="1499616"/>
          </a:xfrm>
        </p:spPr>
        <p:txBody>
          <a:bodyPr/>
          <a:lstStyle/>
          <a:p>
            <a:r>
              <a:rPr lang="en-US" i="1" u="sng" dirty="0" smtClean="0">
                <a:effectLst>
                  <a:outerShdw blurRad="38100" dist="38100" dir="2700000" algn="tl">
                    <a:srgbClr val="000000">
                      <a:alpha val="43137"/>
                    </a:srgbClr>
                  </a:outerShdw>
                </a:effectLst>
              </a:rPr>
              <a:t>Uncle Tom’s Cabin</a:t>
            </a:r>
            <a:r>
              <a:rPr lang="en-US" dirty="0" smtClean="0"/>
              <a:t>, by Harriet Beecher Stowe</a:t>
            </a:r>
            <a:endParaRPr lang="en-US" dirty="0"/>
          </a:p>
        </p:txBody>
      </p:sp>
      <p:sp>
        <p:nvSpPr>
          <p:cNvPr id="3" name="Content Placeholder 2"/>
          <p:cNvSpPr>
            <a:spLocks noGrp="1"/>
          </p:cNvSpPr>
          <p:nvPr>
            <p:ph sz="half" idx="1"/>
          </p:nvPr>
        </p:nvSpPr>
        <p:spPr/>
        <p:txBody>
          <a:bodyPr/>
          <a:lstStyle/>
          <a:p>
            <a:r>
              <a:rPr lang="en-US" dirty="0" smtClean="0"/>
              <a:t>The novel was so polarizing in the United States that Abraham Lincoln would say to the book’s author: </a:t>
            </a:r>
          </a:p>
          <a:p>
            <a:r>
              <a:rPr lang="en-US" dirty="0" smtClean="0"/>
              <a:t>“So, you’re the little lady who started this great war…”  </a:t>
            </a:r>
          </a:p>
          <a:p>
            <a:r>
              <a:rPr lang="en-US" dirty="0" smtClean="0"/>
              <a:t>It was not far from the truth.  Uncle Tom’s Cabin had brought the issue of slavery into mainstream political discussions in the early 1850s, and from there, the standoff escalated.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131946" y="2286000"/>
            <a:ext cx="5720137" cy="3797300"/>
          </a:xfrm>
        </p:spPr>
      </p:pic>
    </p:spTree>
    <p:extLst>
      <p:ext uri="{BB962C8B-B14F-4D97-AF65-F5344CB8AC3E}">
        <p14:creationId xmlns:p14="http://schemas.microsoft.com/office/powerpoint/2010/main" val="35753155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Kansas-Nebraska Act</a:t>
            </a:r>
            <a:endParaRPr lang="en-US" dirty="0"/>
          </a:p>
        </p:txBody>
      </p:sp>
      <p:pic>
        <p:nvPicPr>
          <p:cNvPr id="8" name="Content Placeholder 7"/>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269093" y="1980311"/>
            <a:ext cx="6634568" cy="4559300"/>
          </a:xfrm>
        </p:spPr>
      </p:pic>
      <p:sp>
        <p:nvSpPr>
          <p:cNvPr id="6" name="Content Placeholder 5"/>
          <p:cNvSpPr>
            <a:spLocks noGrp="1"/>
          </p:cNvSpPr>
          <p:nvPr>
            <p:ph sz="half" idx="1"/>
          </p:nvPr>
        </p:nvSpPr>
        <p:spPr>
          <a:xfrm>
            <a:off x="596899" y="2006091"/>
            <a:ext cx="4445507" cy="4533519"/>
          </a:xfrm>
        </p:spPr>
        <p:txBody>
          <a:bodyPr>
            <a:normAutofit/>
          </a:bodyPr>
          <a:lstStyle/>
          <a:p>
            <a:r>
              <a:rPr lang="en-US" sz="2800" dirty="0" smtClean="0"/>
              <a:t>This law was pushed through Congress by </a:t>
            </a:r>
            <a:r>
              <a:rPr lang="en-US" sz="2800" dirty="0" err="1" smtClean="0"/>
              <a:t>Sentator</a:t>
            </a:r>
            <a:r>
              <a:rPr lang="en-US" sz="2800" dirty="0" smtClean="0"/>
              <a:t> Stephen F. Douglas, and organized two  western territories.  In order to settle the issue of slavery in the Western Territories, he resolved that popular sovereignty – or, the will of the people – must decide the future of the enslaved. </a:t>
            </a:r>
            <a:endParaRPr lang="en-US" sz="2800" dirty="0"/>
          </a:p>
        </p:txBody>
      </p:sp>
    </p:spTree>
    <p:extLst>
      <p:ext uri="{BB962C8B-B14F-4D97-AF65-F5344CB8AC3E}">
        <p14:creationId xmlns:p14="http://schemas.microsoft.com/office/powerpoint/2010/main" val="11947503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Compromise of 1850</a:t>
            </a:r>
            <a:endParaRPr lang="en-US" dirty="0"/>
          </a:p>
        </p:txBody>
      </p:sp>
      <p:sp>
        <p:nvSpPr>
          <p:cNvPr id="6" name="Content Placeholder 5"/>
          <p:cNvSpPr>
            <a:spLocks noGrp="1"/>
          </p:cNvSpPr>
          <p:nvPr>
            <p:ph sz="half" idx="1"/>
          </p:nvPr>
        </p:nvSpPr>
        <p:spPr/>
        <p:txBody>
          <a:bodyPr/>
          <a:lstStyle/>
          <a:p>
            <a:r>
              <a:rPr lang="en-US" dirty="0" smtClean="0"/>
              <a:t>Californian became a state as a result of these agreement; it also stipulated that the two Western territories would determine whether or not to allow slavery by popular sovereignty.  And, as a matter of fact, it was Stephen F. Douglas who helped to push the law through Congress.  </a:t>
            </a:r>
            <a:endParaRPr lang="en-US" dirty="0"/>
          </a:p>
        </p:txBody>
      </p:sp>
      <p:pic>
        <p:nvPicPr>
          <p:cNvPr id="8" name="Content Placeholder 7"/>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980335" y="2286000"/>
            <a:ext cx="5966348" cy="4023360"/>
          </a:xfrm>
        </p:spPr>
      </p:pic>
    </p:spTree>
    <p:extLst>
      <p:ext uri="{BB962C8B-B14F-4D97-AF65-F5344CB8AC3E}">
        <p14:creationId xmlns:p14="http://schemas.microsoft.com/office/powerpoint/2010/main" val="7646295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Election of Abraham Lincoln</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182158" y="1905000"/>
            <a:ext cx="2958041" cy="4430943"/>
          </a:xfrm>
        </p:spPr>
      </p:pic>
      <p:sp>
        <p:nvSpPr>
          <p:cNvPr id="4" name="Content Placeholder 3"/>
          <p:cNvSpPr>
            <a:spLocks noGrp="1"/>
          </p:cNvSpPr>
          <p:nvPr>
            <p:ph sz="half" idx="2"/>
          </p:nvPr>
        </p:nvSpPr>
        <p:spPr>
          <a:xfrm>
            <a:off x="4914900" y="1905000"/>
            <a:ext cx="5829300" cy="4404360"/>
          </a:xfrm>
        </p:spPr>
        <p:txBody>
          <a:bodyPr/>
          <a:lstStyle/>
          <a:p>
            <a:r>
              <a:rPr lang="en-US" dirty="0" smtClean="0"/>
              <a:t>Immediately after this event took place, the state of South Carolina called for a secession convention.  By December of 1860, the state had decided to leave the Union. </a:t>
            </a:r>
          </a:p>
          <a:p>
            <a:endParaRPr lang="en-US" dirty="0"/>
          </a:p>
          <a:p>
            <a:r>
              <a:rPr lang="en-US" dirty="0" smtClean="0"/>
              <a:t>Seven states had seceded and they had formed their own government by the time Abraham was sworn into office in March. </a:t>
            </a:r>
          </a:p>
          <a:p>
            <a:endParaRPr lang="en-US" dirty="0"/>
          </a:p>
        </p:txBody>
      </p:sp>
    </p:spTree>
    <p:extLst>
      <p:ext uri="{BB962C8B-B14F-4D97-AF65-F5344CB8AC3E}">
        <p14:creationId xmlns:p14="http://schemas.microsoft.com/office/powerpoint/2010/main" val="423358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Dred Scott Decision of 1857</a:t>
            </a:r>
            <a:endParaRPr lang="en-US" dirty="0"/>
          </a:p>
        </p:txBody>
      </p:sp>
      <p:sp>
        <p:nvSpPr>
          <p:cNvPr id="3" name="Content Placeholder 2"/>
          <p:cNvSpPr>
            <a:spLocks noGrp="1"/>
          </p:cNvSpPr>
          <p:nvPr>
            <p:ph sz="half" idx="1"/>
          </p:nvPr>
        </p:nvSpPr>
        <p:spPr/>
        <p:txBody>
          <a:bodyPr/>
          <a:lstStyle/>
          <a:p>
            <a:r>
              <a:rPr lang="en-US" dirty="0" smtClean="0"/>
              <a:t>Chief Justice Roger Taney ruled that blacks – whether they were enslaved or not – had no rights which a white man was bound to respect.  He claimed that the Founding Fathers had considered African-Americans little more than property – to be bought and sold and exchanged as such – and that they had no rights to the individual liberties enumerated in the US Constitution.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8128234" y="1056548"/>
            <a:ext cx="3797066" cy="5379178"/>
          </a:xfrm>
        </p:spPr>
      </p:pic>
    </p:spTree>
    <p:extLst>
      <p:ext uri="{BB962C8B-B14F-4D97-AF65-F5344CB8AC3E}">
        <p14:creationId xmlns:p14="http://schemas.microsoft.com/office/powerpoint/2010/main" val="5452407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910572" cy="1499616"/>
          </a:xfrm>
        </p:spPr>
        <p:txBody>
          <a:bodyPr/>
          <a:lstStyle/>
          <a:p>
            <a:r>
              <a:rPr lang="en-US" i="1" u="sng" dirty="0" smtClean="0">
                <a:effectLst>
                  <a:outerShdw blurRad="38100" dist="38100" dir="2700000" algn="tl">
                    <a:srgbClr val="000000">
                      <a:alpha val="43137"/>
                    </a:srgbClr>
                  </a:outerShdw>
                </a:effectLst>
              </a:rPr>
              <a:t>Uncle Tom’s Cabin</a:t>
            </a:r>
            <a:r>
              <a:rPr lang="en-US" dirty="0" smtClean="0"/>
              <a:t>, by Harriet </a:t>
            </a:r>
            <a:r>
              <a:rPr lang="en-US" dirty="0" err="1" smtClean="0"/>
              <a:t>beecher</a:t>
            </a:r>
            <a:r>
              <a:rPr lang="en-US" dirty="0" smtClean="0"/>
              <a:t> Stowe</a:t>
            </a:r>
            <a:endParaRPr lang="en-US" dirty="0"/>
          </a:p>
        </p:txBody>
      </p:sp>
      <p:sp>
        <p:nvSpPr>
          <p:cNvPr id="3" name="Content Placeholder 2"/>
          <p:cNvSpPr>
            <a:spLocks noGrp="1"/>
          </p:cNvSpPr>
          <p:nvPr>
            <p:ph sz="half" idx="1"/>
          </p:nvPr>
        </p:nvSpPr>
        <p:spPr>
          <a:xfrm>
            <a:off x="884427" y="2286000"/>
            <a:ext cx="4589273" cy="4023360"/>
          </a:xfrm>
        </p:spPr>
        <p:txBody>
          <a:bodyPr/>
          <a:lstStyle/>
          <a:p>
            <a:r>
              <a:rPr lang="en-US" dirty="0" smtClean="0"/>
              <a:t>This novel divided the nation.  Many Northerners felt that they were complicit in the crime of slavery in the United States.  Queen Victory of England openly wept after reading it.  Southern slave owners, meanwhile, complained that the institution of slavery was completely misunderstood and misrepresented.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779007" y="2185416"/>
            <a:ext cx="6203495" cy="4224528"/>
          </a:xfrm>
        </p:spPr>
      </p:pic>
    </p:spTree>
    <p:extLst>
      <p:ext uri="{BB962C8B-B14F-4D97-AF65-F5344CB8AC3E}">
        <p14:creationId xmlns:p14="http://schemas.microsoft.com/office/powerpoint/2010/main" val="41943233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Raid on Harper’s Ferry, Virginia</a:t>
            </a:r>
            <a:endParaRPr lang="en-US" dirty="0"/>
          </a:p>
        </p:txBody>
      </p:sp>
      <p:sp>
        <p:nvSpPr>
          <p:cNvPr id="3" name="Content Placeholder 2"/>
          <p:cNvSpPr>
            <a:spLocks noGrp="1"/>
          </p:cNvSpPr>
          <p:nvPr>
            <p:ph sz="half" idx="1"/>
          </p:nvPr>
        </p:nvSpPr>
        <p:spPr>
          <a:xfrm>
            <a:off x="1024127" y="2084832"/>
            <a:ext cx="4462273" cy="4328668"/>
          </a:xfrm>
        </p:spPr>
        <p:txBody>
          <a:bodyPr/>
          <a:lstStyle/>
          <a:p>
            <a:r>
              <a:rPr lang="en-US" dirty="0" smtClean="0"/>
              <a:t>John Brown was the mastermind of this plot, which was intended to liberate the enslaved people of Virginia and other states of the Appalachians.  </a:t>
            </a:r>
          </a:p>
          <a:p>
            <a:r>
              <a:rPr lang="en-US" dirty="0" smtClean="0"/>
              <a:t>The revolt was immediately put down.  Very few slaves came to help John Brown.  After taking over the arsenal briefly, he was arrested by Robert E. Lee, imprisoned, placed on trial and put to death by the state of Virginia for treason.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684837" y="2084832"/>
            <a:ext cx="6027261" cy="4328668"/>
          </a:xfrm>
        </p:spPr>
      </p:pic>
    </p:spTree>
    <p:extLst>
      <p:ext uri="{BB962C8B-B14F-4D97-AF65-F5344CB8AC3E}">
        <p14:creationId xmlns:p14="http://schemas.microsoft.com/office/powerpoint/2010/main" val="12160998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Lincoln Douglas Debates</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024128" y="2286000"/>
            <a:ext cx="6671461" cy="4023360"/>
          </a:xfrm>
        </p:spPr>
      </p:pic>
      <p:sp>
        <p:nvSpPr>
          <p:cNvPr id="4" name="Content Placeholder 3"/>
          <p:cNvSpPr>
            <a:spLocks noGrp="1"/>
          </p:cNvSpPr>
          <p:nvPr>
            <p:ph sz="half" idx="2"/>
          </p:nvPr>
        </p:nvSpPr>
        <p:spPr>
          <a:xfrm>
            <a:off x="8026400" y="2374900"/>
            <a:ext cx="3797300" cy="3934460"/>
          </a:xfrm>
        </p:spPr>
        <p:txBody>
          <a:bodyPr/>
          <a:lstStyle/>
          <a:p>
            <a:r>
              <a:rPr lang="en-US" dirty="0" smtClean="0"/>
              <a:t>Lincoln argued that slavery was morally wrong and anti-democratic; therefore, he claimed, It must be prevented from expanding into the Western Territories.  In spite of his moral opposition to the institution of slavery, he never suggested that slaves in the South should be emancipate until well after the Civil War had begun. </a:t>
            </a:r>
            <a:endParaRPr lang="en-US" dirty="0"/>
          </a:p>
        </p:txBody>
      </p:sp>
    </p:spTree>
    <p:extLst>
      <p:ext uri="{BB962C8B-B14F-4D97-AF65-F5344CB8AC3E}">
        <p14:creationId xmlns:p14="http://schemas.microsoft.com/office/powerpoint/2010/main" val="37903623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Raid on Harper’s Ferry, Virginia</a:t>
            </a:r>
            <a:endParaRPr lang="en-US" dirty="0"/>
          </a:p>
        </p:txBody>
      </p:sp>
      <p:sp>
        <p:nvSpPr>
          <p:cNvPr id="3" name="Content Placeholder 2"/>
          <p:cNvSpPr>
            <a:spLocks noGrp="1"/>
          </p:cNvSpPr>
          <p:nvPr>
            <p:ph sz="half" idx="1"/>
          </p:nvPr>
        </p:nvSpPr>
        <p:spPr/>
        <p:txBody>
          <a:bodyPr/>
          <a:lstStyle/>
          <a:p>
            <a:r>
              <a:rPr lang="en-US" dirty="0" smtClean="0"/>
              <a:t>Robert E. Lee captured the leader of this violent event in Virginia history.  The man was executed for treason against the state of Virginia.  When has hanged, Southerners rejoiced.  Northerners, however, mourned his death as a martyr; church bells tolled in Northern cities to commemorate his </a:t>
            </a:r>
            <a:r>
              <a:rPr lang="en-US" dirty="0" err="1" smtClean="0"/>
              <a:t>contributuions</a:t>
            </a:r>
            <a:endParaRPr lang="en-US" dirty="0"/>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738673" y="1917700"/>
            <a:ext cx="3554639" cy="4391025"/>
          </a:xfrm>
        </p:spPr>
      </p:pic>
    </p:spTree>
    <p:extLst>
      <p:ext uri="{BB962C8B-B14F-4D97-AF65-F5344CB8AC3E}">
        <p14:creationId xmlns:p14="http://schemas.microsoft.com/office/powerpoint/2010/main" val="259693661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gral">
  <a:themeElements>
    <a:clrScheme name="Integral">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A41AC481-B287-49C8-90EF-C669597D2D0A}"/>
    </a:ext>
  </a:extLst>
</a:theme>
</file>

<file path=docProps/app.xml><?xml version="1.0" encoding="utf-8"?>
<Properties xmlns="http://schemas.openxmlformats.org/officeDocument/2006/extended-properties" xmlns:vt="http://schemas.openxmlformats.org/officeDocument/2006/docPropsVTypes">
  <Template>Integral</Template>
  <TotalTime>69</TotalTime>
  <Words>1009</Words>
  <Application>Microsoft Office PowerPoint</Application>
  <PresentationFormat>Widescreen</PresentationFormat>
  <Paragraphs>45</Paragraphs>
  <Slides>15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Tw Cen MT</vt:lpstr>
      <vt:lpstr>Tw Cen MT Condensed</vt:lpstr>
      <vt:lpstr>Wingdings 3</vt:lpstr>
      <vt:lpstr>Integral</vt:lpstr>
      <vt:lpstr>The antebellum period  test review</vt:lpstr>
      <vt:lpstr>The Kansas-Nebraska Act</vt:lpstr>
      <vt:lpstr>The Compromise of 1850</vt:lpstr>
      <vt:lpstr>The Election of Abraham Lincoln</vt:lpstr>
      <vt:lpstr>The Dred Scott Decision of 1857</vt:lpstr>
      <vt:lpstr>Uncle Tom’s Cabin, by Harriet beecher Stowe</vt:lpstr>
      <vt:lpstr>The Raid on Harper’s Ferry, Virginia</vt:lpstr>
      <vt:lpstr>The Lincoln Douglas Debates</vt:lpstr>
      <vt:lpstr>The Raid on Harper’s Ferry, Virginia</vt:lpstr>
      <vt:lpstr>Compromise of 1850</vt:lpstr>
      <vt:lpstr>The Kansas-Nebraska Act</vt:lpstr>
      <vt:lpstr>Dred Scott decision of 1857</vt:lpstr>
      <vt:lpstr>The Lincoln-Douglas Debates of 1858</vt:lpstr>
      <vt:lpstr>The Election of Abraham Lincoln</vt:lpstr>
      <vt:lpstr>Uncle Tom’s Cabin, by Harriet Beecher Stowe</vt:lpstr>
    </vt:vector>
  </TitlesOfParts>
  <Company>Virginia Beach City Public Schools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antebellum period  test review</dc:title>
  <dc:creator>Adam Henry</dc:creator>
  <cp:lastModifiedBy>Adam Henry</cp:lastModifiedBy>
  <cp:revision>10</cp:revision>
  <dcterms:created xsi:type="dcterms:W3CDTF">2016-01-12T19:37:48Z</dcterms:created>
  <dcterms:modified xsi:type="dcterms:W3CDTF">2016-01-12T20:47:21Z</dcterms:modified>
</cp:coreProperties>
</file>